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8288000" cy="10287000"/>
  <p:notesSz cx="6858000" cy="9144000"/>
  <p:embeddedFontLst>
    <p:embeddedFont>
      <p:font typeface="DM Sans" pitchFamily="2" charset="0"/>
      <p:regular r:id="rId7"/>
    </p:embeddedFont>
    <p:embeddedFont>
      <p:font typeface="DM Sans Bold" panose="020B0604020202020204" charset="0"/>
      <p:regular r:id="rId8"/>
    </p:embeddedFont>
    <p:embeddedFont>
      <p:font typeface="Glacial Indifference" panose="020B0604020202020204" charset="0"/>
      <p:regular r:id="rId9"/>
    </p:embeddedFont>
    <p:embeddedFont>
      <p:font typeface="Poppins" panose="00000500000000000000" pitchFamily="2" charset="0"/>
      <p:regular r:id="rId10"/>
    </p:embeddedFont>
    <p:embeddedFont>
      <p:font typeface="Poppins Bold" panose="020B0604020202020204" charset="0"/>
      <p:regular r:id="rId1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BE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2.fntdata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font" Target="fonts/font1.fntdata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font" Target="fonts/font3.fntdata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jpe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931620" flipH="1">
            <a:off x="5277259" y="-5894618"/>
            <a:ext cx="5404519" cy="10214726"/>
          </a:xfrm>
          <a:custGeom>
            <a:avLst/>
            <a:gdLst/>
            <a:ahLst/>
            <a:cxnLst/>
            <a:rect l="l" t="t" r="r" b="b"/>
            <a:pathLst>
              <a:path w="5404519" h="10214726">
                <a:moveTo>
                  <a:pt x="5404519" y="0"/>
                </a:moveTo>
                <a:lnTo>
                  <a:pt x="0" y="0"/>
                </a:lnTo>
                <a:lnTo>
                  <a:pt x="0" y="10214726"/>
                </a:lnTo>
                <a:lnTo>
                  <a:pt x="5404519" y="10214726"/>
                </a:lnTo>
                <a:lnTo>
                  <a:pt x="5404519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8510065" flipH="1" flipV="1">
            <a:off x="-220504" y="6884292"/>
            <a:ext cx="4147622" cy="7839148"/>
          </a:xfrm>
          <a:custGeom>
            <a:avLst/>
            <a:gdLst/>
            <a:ahLst/>
            <a:cxnLst/>
            <a:rect l="l" t="t" r="r" b="b"/>
            <a:pathLst>
              <a:path w="4147622" h="7839148">
                <a:moveTo>
                  <a:pt x="4147622" y="7839149"/>
                </a:moveTo>
                <a:lnTo>
                  <a:pt x="0" y="7839149"/>
                </a:lnTo>
                <a:lnTo>
                  <a:pt x="0" y="0"/>
                </a:lnTo>
                <a:lnTo>
                  <a:pt x="4147622" y="0"/>
                </a:lnTo>
                <a:lnTo>
                  <a:pt x="4147622" y="7839149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 rot="-2280000">
            <a:off x="10935924" y="-1582912"/>
            <a:ext cx="15104944" cy="14607480"/>
            <a:chOff x="0" y="0"/>
            <a:chExt cx="3978257" cy="384723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978257" cy="3847238"/>
            </a:xfrm>
            <a:custGeom>
              <a:avLst/>
              <a:gdLst/>
              <a:ahLst/>
              <a:cxnLst/>
              <a:rect l="l" t="t" r="r" b="b"/>
              <a:pathLst>
                <a:path w="3978257" h="3847238">
                  <a:moveTo>
                    <a:pt x="37928" y="0"/>
                  </a:moveTo>
                  <a:lnTo>
                    <a:pt x="3940328" y="0"/>
                  </a:lnTo>
                  <a:cubicBezTo>
                    <a:pt x="3961276" y="0"/>
                    <a:pt x="3978257" y="16981"/>
                    <a:pt x="3978257" y="37928"/>
                  </a:cubicBezTo>
                  <a:lnTo>
                    <a:pt x="3978257" y="3809310"/>
                  </a:lnTo>
                  <a:cubicBezTo>
                    <a:pt x="3978257" y="3830257"/>
                    <a:pt x="3961276" y="3847238"/>
                    <a:pt x="3940328" y="3847238"/>
                  </a:cubicBezTo>
                  <a:lnTo>
                    <a:pt x="37928" y="3847238"/>
                  </a:lnTo>
                  <a:cubicBezTo>
                    <a:pt x="16981" y="3847238"/>
                    <a:pt x="0" y="3830257"/>
                    <a:pt x="0" y="3809310"/>
                  </a:cubicBezTo>
                  <a:lnTo>
                    <a:pt x="0" y="37928"/>
                  </a:lnTo>
                  <a:cubicBezTo>
                    <a:pt x="0" y="16981"/>
                    <a:pt x="16981" y="0"/>
                    <a:pt x="37928" y="0"/>
                  </a:cubicBezTo>
                  <a:close/>
                </a:path>
              </a:pathLst>
            </a:custGeom>
            <a:solidFill>
              <a:srgbClr val="C98400">
                <a:alpha val="69804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3978257" cy="38853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 rot="3120000">
            <a:off x="10355581" y="7585648"/>
            <a:ext cx="1771650" cy="4382728"/>
            <a:chOff x="0" y="0"/>
            <a:chExt cx="466607" cy="115429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66607" cy="1154299"/>
            </a:xfrm>
            <a:custGeom>
              <a:avLst/>
              <a:gdLst/>
              <a:ahLst/>
              <a:cxnLst/>
              <a:rect l="l" t="t" r="r" b="b"/>
              <a:pathLst>
                <a:path w="466607" h="1154299">
                  <a:moveTo>
                    <a:pt x="0" y="0"/>
                  </a:moveTo>
                  <a:lnTo>
                    <a:pt x="466607" y="0"/>
                  </a:lnTo>
                  <a:lnTo>
                    <a:pt x="466607" y="1154299"/>
                  </a:lnTo>
                  <a:lnTo>
                    <a:pt x="0" y="1154299"/>
                  </a:lnTo>
                  <a:close/>
                </a:path>
              </a:pathLst>
            </a:custGeom>
            <a:solidFill>
              <a:srgbClr val="FFA800">
                <a:alpha val="4000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466607" cy="119239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2565550" y="1198454"/>
            <a:ext cx="53728" cy="53728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CB49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74078" tIns="74078" rIns="74078" bIns="74078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3" name="AutoShape 13"/>
          <p:cNvSpPr/>
          <p:nvPr/>
        </p:nvSpPr>
        <p:spPr>
          <a:xfrm>
            <a:off x="1368500" y="5339828"/>
            <a:ext cx="6492240" cy="0"/>
          </a:xfrm>
          <a:prstGeom prst="line">
            <a:avLst/>
          </a:prstGeom>
          <a:ln w="38100" cap="flat">
            <a:solidFill>
              <a:srgbClr val="2B2B2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14" name="Group 14"/>
          <p:cNvGrpSpPr/>
          <p:nvPr/>
        </p:nvGrpSpPr>
        <p:grpSpPr>
          <a:xfrm rot="319959">
            <a:off x="8855757" y="-650799"/>
            <a:ext cx="11707950" cy="11707950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 rot="-339587">
              <a:off x="27508" y="27508"/>
              <a:ext cx="757784" cy="757784"/>
            </a:xfrm>
            <a:custGeom>
              <a:avLst/>
              <a:gdLst/>
              <a:ahLst/>
              <a:cxnLst/>
              <a:rect l="l" t="t" r="r" b="b"/>
              <a:pathLst>
                <a:path w="757784" h="757784">
                  <a:moveTo>
                    <a:pt x="460890" y="25614"/>
                  </a:moveTo>
                  <a:lnTo>
                    <a:pt x="741392" y="367831"/>
                  </a:lnTo>
                  <a:cubicBezTo>
                    <a:pt x="752510" y="381394"/>
                    <a:pt x="757784" y="398818"/>
                    <a:pt x="756054" y="416270"/>
                  </a:cubicBezTo>
                  <a:cubicBezTo>
                    <a:pt x="754325" y="433723"/>
                    <a:pt x="745733" y="449773"/>
                    <a:pt x="732170" y="460890"/>
                  </a:cubicBezTo>
                  <a:lnTo>
                    <a:pt x="389953" y="741392"/>
                  </a:lnTo>
                  <a:cubicBezTo>
                    <a:pt x="376390" y="752510"/>
                    <a:pt x="358966" y="757784"/>
                    <a:pt x="341514" y="756054"/>
                  </a:cubicBezTo>
                  <a:cubicBezTo>
                    <a:pt x="324062" y="754325"/>
                    <a:pt x="308011" y="745733"/>
                    <a:pt x="296894" y="732170"/>
                  </a:cubicBezTo>
                  <a:lnTo>
                    <a:pt x="16392" y="389953"/>
                  </a:lnTo>
                  <a:cubicBezTo>
                    <a:pt x="5274" y="376390"/>
                    <a:pt x="0" y="358966"/>
                    <a:pt x="1730" y="341514"/>
                  </a:cubicBezTo>
                  <a:cubicBezTo>
                    <a:pt x="3459" y="324062"/>
                    <a:pt x="12051" y="308011"/>
                    <a:pt x="25614" y="296894"/>
                  </a:cubicBezTo>
                  <a:lnTo>
                    <a:pt x="367831" y="16392"/>
                  </a:lnTo>
                  <a:cubicBezTo>
                    <a:pt x="381394" y="5274"/>
                    <a:pt x="398818" y="0"/>
                    <a:pt x="416270" y="1730"/>
                  </a:cubicBezTo>
                  <a:cubicBezTo>
                    <a:pt x="433723" y="3459"/>
                    <a:pt x="449773" y="12051"/>
                    <a:pt x="460890" y="25614"/>
                  </a:cubicBezTo>
                  <a:close/>
                </a:path>
              </a:pathLst>
            </a:custGeom>
            <a:blipFill>
              <a:blip r:embed="rId4"/>
              <a:stretch>
                <a:fillRect l="-30744" t="-3567" r="-29957" b="-3567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1368500" y="1777017"/>
            <a:ext cx="7543612" cy="2832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55"/>
              </a:lnSpc>
            </a:pPr>
            <a:r>
              <a:rPr lang="en-US" sz="6399" b="1" spc="-153">
                <a:solidFill>
                  <a:srgbClr val="C98400"/>
                </a:solidFill>
                <a:latin typeface="Poppins Bold"/>
                <a:ea typeface="Poppins Bold"/>
                <a:cs typeface="Poppins Bold"/>
                <a:sym typeface="Poppins Bold"/>
              </a:rPr>
              <a:t>Realtime UV Monitoring </a:t>
            </a:r>
          </a:p>
          <a:p>
            <a:pPr algn="l">
              <a:lnSpc>
                <a:spcPts val="8320"/>
              </a:lnSpc>
            </a:pPr>
            <a:endParaRPr lang="en-US" sz="6399" b="1" spc="-153">
              <a:solidFill>
                <a:srgbClr val="C98400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368500" y="4273028"/>
            <a:ext cx="7543612" cy="9301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55"/>
              </a:lnSpc>
            </a:pPr>
            <a:r>
              <a:rPr lang="en-US" sz="6399" b="1" spc="-153">
                <a:solidFill>
                  <a:srgbClr val="2B2B2B"/>
                </a:solidFill>
                <a:latin typeface="Poppins Bold"/>
                <a:ea typeface="Poppins Bold"/>
                <a:cs typeface="Poppins Bold"/>
                <a:sym typeface="Poppins Bold"/>
              </a:rPr>
              <a:t>Alert System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368500" y="5663678"/>
            <a:ext cx="6671836" cy="746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 spc="-50">
                <a:solidFill>
                  <a:srgbClr val="2B2B2B"/>
                </a:solidFill>
                <a:latin typeface="Poppins"/>
                <a:ea typeface="Poppins"/>
                <a:cs typeface="Poppins"/>
                <a:sym typeface="Poppins"/>
              </a:rPr>
              <a:t>Team Aurora </a:t>
            </a:r>
          </a:p>
          <a:p>
            <a:pPr algn="l">
              <a:lnSpc>
                <a:spcPts val="2940"/>
              </a:lnSpc>
            </a:pPr>
            <a:r>
              <a:rPr lang="en-US" sz="2100" spc="-50">
                <a:solidFill>
                  <a:srgbClr val="2B2B2B"/>
                </a:solidFill>
                <a:latin typeface="Poppins"/>
                <a:ea typeface="Poppins"/>
                <a:cs typeface="Poppins"/>
                <a:sym typeface="Poppins"/>
              </a:rPr>
              <a:t>University of Ruhuna 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368500" y="3548874"/>
            <a:ext cx="7543612" cy="6860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88"/>
              </a:lnSpc>
            </a:pPr>
            <a:r>
              <a:rPr lang="en-US" sz="4700" b="1" spc="-112">
                <a:solidFill>
                  <a:srgbClr val="2B2B2B"/>
                </a:solidFill>
                <a:latin typeface="Poppins Bold"/>
                <a:ea typeface="Poppins Bold"/>
                <a:cs typeface="Poppins Bold"/>
                <a:sym typeface="Poppins Bold"/>
              </a:rPr>
              <a:t>and 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350541" y="3222247"/>
            <a:ext cx="3615584" cy="2641985"/>
            <a:chOff x="0" y="0"/>
            <a:chExt cx="952253" cy="69583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52253" cy="695832"/>
            </a:xfrm>
            <a:custGeom>
              <a:avLst/>
              <a:gdLst/>
              <a:ahLst/>
              <a:cxnLst/>
              <a:rect l="l" t="t" r="r" b="b"/>
              <a:pathLst>
                <a:path w="952253" h="695832">
                  <a:moveTo>
                    <a:pt x="32119" y="0"/>
                  </a:moveTo>
                  <a:lnTo>
                    <a:pt x="920134" y="0"/>
                  </a:lnTo>
                  <a:cubicBezTo>
                    <a:pt x="928652" y="0"/>
                    <a:pt x="936822" y="3384"/>
                    <a:pt x="942845" y="9407"/>
                  </a:cubicBezTo>
                  <a:cubicBezTo>
                    <a:pt x="948869" y="15431"/>
                    <a:pt x="952253" y="23600"/>
                    <a:pt x="952253" y="32119"/>
                  </a:cubicBezTo>
                  <a:lnTo>
                    <a:pt x="952253" y="663713"/>
                  </a:lnTo>
                  <a:cubicBezTo>
                    <a:pt x="952253" y="681451"/>
                    <a:pt x="937873" y="695832"/>
                    <a:pt x="920134" y="695832"/>
                  </a:cubicBezTo>
                  <a:lnTo>
                    <a:pt x="32119" y="695832"/>
                  </a:lnTo>
                  <a:cubicBezTo>
                    <a:pt x="14380" y="695832"/>
                    <a:pt x="0" y="681451"/>
                    <a:pt x="0" y="663713"/>
                  </a:cubicBezTo>
                  <a:lnTo>
                    <a:pt x="0" y="32119"/>
                  </a:lnTo>
                  <a:cubicBezTo>
                    <a:pt x="0" y="14380"/>
                    <a:pt x="14380" y="0"/>
                    <a:pt x="32119" y="0"/>
                  </a:cubicBezTo>
                  <a:close/>
                </a:path>
              </a:pathLst>
            </a:custGeom>
            <a:solidFill>
              <a:srgbClr val="E6E6E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8575"/>
              <a:ext cx="952253" cy="6672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385856" y="2703470"/>
            <a:ext cx="3615584" cy="3160762"/>
            <a:chOff x="0" y="0"/>
            <a:chExt cx="4820779" cy="4214350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691703"/>
              <a:ext cx="4820779" cy="3522647"/>
              <a:chOff x="0" y="0"/>
              <a:chExt cx="952253" cy="695831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952253" cy="695832"/>
              </a:xfrm>
              <a:custGeom>
                <a:avLst/>
                <a:gdLst/>
                <a:ahLst/>
                <a:cxnLst/>
                <a:rect l="l" t="t" r="r" b="b"/>
                <a:pathLst>
                  <a:path w="952253" h="695832">
                    <a:moveTo>
                      <a:pt x="32119" y="0"/>
                    </a:moveTo>
                    <a:lnTo>
                      <a:pt x="920134" y="0"/>
                    </a:lnTo>
                    <a:cubicBezTo>
                      <a:pt x="928652" y="0"/>
                      <a:pt x="936822" y="3384"/>
                      <a:pt x="942845" y="9407"/>
                    </a:cubicBezTo>
                    <a:cubicBezTo>
                      <a:pt x="948869" y="15431"/>
                      <a:pt x="952253" y="23600"/>
                      <a:pt x="952253" y="32119"/>
                    </a:cubicBezTo>
                    <a:lnTo>
                      <a:pt x="952253" y="663713"/>
                    </a:lnTo>
                    <a:cubicBezTo>
                      <a:pt x="952253" y="681451"/>
                      <a:pt x="937873" y="695832"/>
                      <a:pt x="920134" y="695832"/>
                    </a:cubicBezTo>
                    <a:lnTo>
                      <a:pt x="32119" y="695832"/>
                    </a:lnTo>
                    <a:cubicBezTo>
                      <a:pt x="14380" y="695832"/>
                      <a:pt x="0" y="681451"/>
                      <a:pt x="0" y="663713"/>
                    </a:cubicBezTo>
                    <a:lnTo>
                      <a:pt x="0" y="32119"/>
                    </a:lnTo>
                    <a:cubicBezTo>
                      <a:pt x="0" y="14380"/>
                      <a:pt x="14380" y="0"/>
                      <a:pt x="32119" y="0"/>
                    </a:cubicBezTo>
                    <a:close/>
                  </a:path>
                </a:pathLst>
              </a:custGeom>
              <a:solidFill>
                <a:srgbClr val="E6E6E6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0" y="28575"/>
                <a:ext cx="952253" cy="66725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00"/>
                  </a:lnSpc>
                </a:pPr>
                <a:endParaRPr/>
              </a:p>
            </p:txBody>
          </p:sp>
        </p:grpSp>
        <p:sp>
          <p:nvSpPr>
            <p:cNvPr id="9" name="TextBox 9"/>
            <p:cNvSpPr txBox="1"/>
            <p:nvPr/>
          </p:nvSpPr>
          <p:spPr>
            <a:xfrm>
              <a:off x="488051" y="133350"/>
              <a:ext cx="3806756" cy="12848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999"/>
                </a:lnSpc>
              </a:pPr>
              <a:r>
                <a:rPr lang="en-US" sz="6999" b="1">
                  <a:solidFill>
                    <a:srgbClr val="000000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1.5M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525972" y="1906901"/>
              <a:ext cx="3768836" cy="119147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99"/>
                </a:lnSpc>
              </a:pPr>
              <a:r>
                <a:rPr lang="en-US" sz="3399" b="1">
                  <a:solidFill>
                    <a:srgbClr val="000000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Skin cancers diagnosed 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3404421" y="6299997"/>
            <a:ext cx="3615584" cy="3160762"/>
            <a:chOff x="0" y="0"/>
            <a:chExt cx="4820779" cy="4214350"/>
          </a:xfrm>
        </p:grpSpPr>
        <p:grpSp>
          <p:nvGrpSpPr>
            <p:cNvPr id="12" name="Group 12"/>
            <p:cNvGrpSpPr/>
            <p:nvPr/>
          </p:nvGrpSpPr>
          <p:grpSpPr>
            <a:xfrm>
              <a:off x="0" y="691703"/>
              <a:ext cx="4820779" cy="3522647"/>
              <a:chOff x="0" y="0"/>
              <a:chExt cx="952253" cy="69583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952253" cy="695832"/>
              </a:xfrm>
              <a:custGeom>
                <a:avLst/>
                <a:gdLst/>
                <a:ahLst/>
                <a:cxnLst/>
                <a:rect l="l" t="t" r="r" b="b"/>
                <a:pathLst>
                  <a:path w="952253" h="695832">
                    <a:moveTo>
                      <a:pt x="32119" y="0"/>
                    </a:moveTo>
                    <a:lnTo>
                      <a:pt x="920134" y="0"/>
                    </a:lnTo>
                    <a:cubicBezTo>
                      <a:pt x="928652" y="0"/>
                      <a:pt x="936822" y="3384"/>
                      <a:pt x="942845" y="9407"/>
                    </a:cubicBezTo>
                    <a:cubicBezTo>
                      <a:pt x="948869" y="15431"/>
                      <a:pt x="952253" y="23600"/>
                      <a:pt x="952253" y="32119"/>
                    </a:cubicBezTo>
                    <a:lnTo>
                      <a:pt x="952253" y="663713"/>
                    </a:lnTo>
                    <a:cubicBezTo>
                      <a:pt x="952253" y="681451"/>
                      <a:pt x="937873" y="695832"/>
                      <a:pt x="920134" y="695832"/>
                    </a:cubicBezTo>
                    <a:lnTo>
                      <a:pt x="32119" y="695832"/>
                    </a:lnTo>
                    <a:cubicBezTo>
                      <a:pt x="14380" y="695832"/>
                      <a:pt x="0" y="681451"/>
                      <a:pt x="0" y="663713"/>
                    </a:cubicBezTo>
                    <a:lnTo>
                      <a:pt x="0" y="32119"/>
                    </a:lnTo>
                    <a:cubicBezTo>
                      <a:pt x="0" y="14380"/>
                      <a:pt x="14380" y="0"/>
                      <a:pt x="32119" y="0"/>
                    </a:cubicBezTo>
                    <a:close/>
                  </a:path>
                </a:pathLst>
              </a:custGeom>
              <a:solidFill>
                <a:srgbClr val="E6E6E6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28575"/>
                <a:ext cx="952253" cy="66725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00"/>
                  </a:lnSpc>
                </a:pPr>
                <a:endParaRPr/>
              </a:p>
            </p:txBody>
          </p:sp>
        </p:grpSp>
        <p:sp>
          <p:nvSpPr>
            <p:cNvPr id="15" name="TextBox 15"/>
            <p:cNvSpPr txBox="1"/>
            <p:nvPr/>
          </p:nvSpPr>
          <p:spPr>
            <a:xfrm>
              <a:off x="488051" y="133350"/>
              <a:ext cx="3806756" cy="12848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999"/>
                </a:lnSpc>
              </a:pPr>
              <a:r>
                <a:rPr lang="en-US" sz="6999" b="1">
                  <a:solidFill>
                    <a:srgbClr val="000000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15M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525972" y="1906901"/>
              <a:ext cx="3768836" cy="119147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99"/>
                </a:lnSpc>
              </a:pPr>
              <a:r>
                <a:rPr lang="en-US" sz="3399" b="1">
                  <a:solidFill>
                    <a:srgbClr val="000000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Blind due to cataracts</a:t>
              </a:r>
            </a:p>
          </p:txBody>
        </p:sp>
      </p:grpSp>
      <p:sp>
        <p:nvSpPr>
          <p:cNvPr id="17" name="Freeform 17"/>
          <p:cNvSpPr/>
          <p:nvPr/>
        </p:nvSpPr>
        <p:spPr>
          <a:xfrm flipH="1" flipV="1">
            <a:off x="15020195" y="7313731"/>
            <a:ext cx="4478210" cy="3525572"/>
          </a:xfrm>
          <a:custGeom>
            <a:avLst/>
            <a:gdLst/>
            <a:ahLst/>
            <a:cxnLst/>
            <a:rect l="l" t="t" r="r" b="b"/>
            <a:pathLst>
              <a:path w="4478210" h="3525572">
                <a:moveTo>
                  <a:pt x="4478210" y="3525572"/>
                </a:moveTo>
                <a:lnTo>
                  <a:pt x="0" y="3525572"/>
                </a:lnTo>
                <a:lnTo>
                  <a:pt x="0" y="0"/>
                </a:lnTo>
                <a:lnTo>
                  <a:pt x="4478210" y="0"/>
                </a:lnTo>
                <a:lnTo>
                  <a:pt x="4478210" y="3525572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8"/>
          <p:cNvSpPr/>
          <p:nvPr/>
        </p:nvSpPr>
        <p:spPr>
          <a:xfrm>
            <a:off x="-1299368" y="0"/>
            <a:ext cx="4478210" cy="3525572"/>
          </a:xfrm>
          <a:custGeom>
            <a:avLst/>
            <a:gdLst/>
            <a:ahLst/>
            <a:cxnLst/>
            <a:rect l="l" t="t" r="r" b="b"/>
            <a:pathLst>
              <a:path w="4478210" h="3525572">
                <a:moveTo>
                  <a:pt x="0" y="0"/>
                </a:moveTo>
                <a:lnTo>
                  <a:pt x="4478209" y="0"/>
                </a:lnTo>
                <a:lnTo>
                  <a:pt x="4478209" y="3525572"/>
                </a:lnTo>
                <a:lnTo>
                  <a:pt x="0" y="35255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Freeform 19"/>
          <p:cNvSpPr/>
          <p:nvPr/>
        </p:nvSpPr>
        <p:spPr>
          <a:xfrm>
            <a:off x="11142146" y="2239270"/>
            <a:ext cx="5615781" cy="7249924"/>
          </a:xfrm>
          <a:custGeom>
            <a:avLst/>
            <a:gdLst/>
            <a:ahLst/>
            <a:cxnLst/>
            <a:rect l="l" t="t" r="r" b="b"/>
            <a:pathLst>
              <a:path w="5615781" h="7249924">
                <a:moveTo>
                  <a:pt x="0" y="0"/>
                </a:moveTo>
                <a:lnTo>
                  <a:pt x="5615780" y="0"/>
                </a:lnTo>
                <a:lnTo>
                  <a:pt x="5615780" y="7249924"/>
                </a:lnTo>
                <a:lnTo>
                  <a:pt x="0" y="724992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4549" r="-1454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TextBox 20"/>
          <p:cNvSpPr txBox="1"/>
          <p:nvPr/>
        </p:nvSpPr>
        <p:spPr>
          <a:xfrm>
            <a:off x="2729758" y="574300"/>
            <a:ext cx="12828484" cy="1226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80"/>
              </a:lnSpc>
            </a:pPr>
            <a:r>
              <a:rPr lang="en-US" sz="7200" b="1">
                <a:solidFill>
                  <a:srgbClr val="C98400"/>
                </a:solidFill>
                <a:latin typeface="DM Sans Bold"/>
                <a:ea typeface="DM Sans Bold"/>
                <a:cs typeface="DM Sans Bold"/>
                <a:sym typeface="DM Sans Bold"/>
              </a:rPr>
              <a:t>How SunSmart Are You? 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5697033" y="2703470"/>
            <a:ext cx="2888834" cy="2752404"/>
            <a:chOff x="0" y="0"/>
            <a:chExt cx="3851778" cy="3669872"/>
          </a:xfrm>
        </p:grpSpPr>
        <p:sp>
          <p:nvSpPr>
            <p:cNvPr id="22" name="TextBox 22"/>
            <p:cNvSpPr txBox="1"/>
            <p:nvPr/>
          </p:nvSpPr>
          <p:spPr>
            <a:xfrm>
              <a:off x="45022" y="133350"/>
              <a:ext cx="3806756" cy="12848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999"/>
                </a:lnSpc>
              </a:pPr>
              <a:r>
                <a:rPr lang="en-US" sz="6999" b="1">
                  <a:solidFill>
                    <a:srgbClr val="000000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120k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1906901"/>
              <a:ext cx="3768836" cy="176297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99"/>
                </a:lnSpc>
              </a:pPr>
              <a:r>
                <a:rPr lang="en-US" sz="3399" b="1">
                  <a:solidFill>
                    <a:srgbClr val="000000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Skin cancer associated deaths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-146500"/>
            <a:ext cx="10433742" cy="10810412"/>
            <a:chOff x="0" y="0"/>
            <a:chExt cx="2747982" cy="284718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47981" cy="2847187"/>
            </a:xfrm>
            <a:custGeom>
              <a:avLst/>
              <a:gdLst/>
              <a:ahLst/>
              <a:cxnLst/>
              <a:rect l="l" t="t" r="r" b="b"/>
              <a:pathLst>
                <a:path w="2747981" h="2847187">
                  <a:moveTo>
                    <a:pt x="0" y="0"/>
                  </a:moveTo>
                  <a:lnTo>
                    <a:pt x="2747981" y="0"/>
                  </a:lnTo>
                  <a:lnTo>
                    <a:pt x="2747981" y="2847187"/>
                  </a:lnTo>
                  <a:lnTo>
                    <a:pt x="0" y="2847187"/>
                  </a:lnTo>
                  <a:close/>
                </a:path>
              </a:pathLst>
            </a:custGeom>
            <a:solidFill>
              <a:srgbClr val="FFA800">
                <a:alpha val="74902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2747982" cy="29043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691347" y="5830683"/>
            <a:ext cx="14145894" cy="3760308"/>
            <a:chOff x="0" y="0"/>
            <a:chExt cx="3725668" cy="99036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725668" cy="990369"/>
            </a:xfrm>
            <a:custGeom>
              <a:avLst/>
              <a:gdLst/>
              <a:ahLst/>
              <a:cxnLst/>
              <a:rect l="l" t="t" r="r" b="b"/>
              <a:pathLst>
                <a:path w="3725668" h="990369">
                  <a:moveTo>
                    <a:pt x="0" y="0"/>
                  </a:moveTo>
                  <a:lnTo>
                    <a:pt x="3725668" y="0"/>
                  </a:lnTo>
                  <a:lnTo>
                    <a:pt x="3725668" y="990369"/>
                  </a:lnTo>
                  <a:lnTo>
                    <a:pt x="0" y="990369"/>
                  </a:lnTo>
                  <a:close/>
                </a:path>
              </a:pathLst>
            </a:custGeom>
            <a:solidFill>
              <a:srgbClr val="C98400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3725668" cy="10475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28700" y="2744583"/>
            <a:ext cx="6167911" cy="2514123"/>
            <a:chOff x="0" y="0"/>
            <a:chExt cx="1624470" cy="66215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624470" cy="662156"/>
            </a:xfrm>
            <a:custGeom>
              <a:avLst/>
              <a:gdLst/>
              <a:ahLst/>
              <a:cxnLst/>
              <a:rect l="l" t="t" r="r" b="b"/>
              <a:pathLst>
                <a:path w="1624470" h="662156">
                  <a:moveTo>
                    <a:pt x="0" y="0"/>
                  </a:moveTo>
                  <a:lnTo>
                    <a:pt x="1624470" y="0"/>
                  </a:lnTo>
                  <a:lnTo>
                    <a:pt x="1624470" y="662156"/>
                  </a:lnTo>
                  <a:lnTo>
                    <a:pt x="0" y="66215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000000">
                  <a:alpha val="49804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1624470" cy="7193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1865335" y="6019653"/>
            <a:ext cx="13797917" cy="3382369"/>
          </a:xfrm>
          <a:custGeom>
            <a:avLst/>
            <a:gdLst/>
            <a:ahLst/>
            <a:cxnLst/>
            <a:rect l="l" t="t" r="r" b="b"/>
            <a:pathLst>
              <a:path w="13797917" h="3382369">
                <a:moveTo>
                  <a:pt x="0" y="0"/>
                </a:moveTo>
                <a:lnTo>
                  <a:pt x="13797917" y="0"/>
                </a:lnTo>
                <a:lnTo>
                  <a:pt x="13797917" y="3382368"/>
                </a:lnTo>
                <a:lnTo>
                  <a:pt x="0" y="33823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1062899" y="704011"/>
            <a:ext cx="7701395" cy="1135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000"/>
              </a:lnSpc>
            </a:pPr>
            <a:r>
              <a:rPr lang="en-US" sz="7200" b="1">
                <a:solidFill>
                  <a:srgbClr val="C98400"/>
                </a:solidFill>
                <a:latin typeface="DM Sans Bold"/>
                <a:ea typeface="DM Sans Bold"/>
                <a:cs typeface="DM Sans Bold"/>
                <a:sym typeface="DM Sans Bold"/>
              </a:rPr>
              <a:t>Our Solution 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28700" y="2973182"/>
            <a:ext cx="7114797" cy="19084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697" lvl="1" indent="-323848" algn="l">
              <a:lnSpc>
                <a:spcPts val="5099"/>
              </a:lnSpc>
              <a:buFont typeface="Arial"/>
              <a:buChar char="•"/>
            </a:pPr>
            <a:r>
              <a:rPr lang="en-US" sz="2999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Real-time UV monitoring</a:t>
            </a:r>
          </a:p>
          <a:p>
            <a:pPr marL="647697" lvl="1" indent="-323848" algn="l">
              <a:lnSpc>
                <a:spcPts val="5099"/>
              </a:lnSpc>
              <a:buFont typeface="Arial"/>
              <a:buChar char="•"/>
            </a:pPr>
            <a:r>
              <a:rPr lang="en-US" sz="2999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Visual indication &amp; audio alert</a:t>
            </a:r>
          </a:p>
          <a:p>
            <a:pPr marL="647697" lvl="1" indent="-323848" algn="l">
              <a:lnSpc>
                <a:spcPts val="5099"/>
              </a:lnSpc>
              <a:buFont typeface="Arial"/>
              <a:buChar char="•"/>
            </a:pPr>
            <a:r>
              <a:rPr lang="en-US" sz="2999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Low cost portable design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780233" y="2382316"/>
            <a:ext cx="2099164" cy="695960"/>
          </a:xfrm>
          <a:prstGeom prst="rect">
            <a:avLst/>
          </a:prstGeom>
          <a:solidFill>
            <a:schemeClr val="bg1"/>
          </a:solidFill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500"/>
              </a:lnSpc>
            </a:pPr>
            <a:r>
              <a:rPr lang="en-US" sz="4400" b="1" dirty="0">
                <a:solidFill>
                  <a:srgbClr val="C98400"/>
                </a:solidFill>
                <a:latin typeface="DM Sans Bold"/>
                <a:ea typeface="DM Sans Bold"/>
                <a:cs typeface="DM Sans Bold"/>
                <a:sym typeface="DM Sans Bold"/>
              </a:rPr>
              <a:t>Feature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10744521" y="1487522"/>
            <a:ext cx="5988595" cy="3024063"/>
            <a:chOff x="0" y="0"/>
            <a:chExt cx="1577243" cy="796461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577243" cy="796461"/>
            </a:xfrm>
            <a:custGeom>
              <a:avLst/>
              <a:gdLst/>
              <a:ahLst/>
              <a:cxnLst/>
              <a:rect l="l" t="t" r="r" b="b"/>
              <a:pathLst>
                <a:path w="1577243" h="796461">
                  <a:moveTo>
                    <a:pt x="0" y="0"/>
                  </a:moveTo>
                  <a:lnTo>
                    <a:pt x="1577243" y="0"/>
                  </a:lnTo>
                  <a:lnTo>
                    <a:pt x="1577243" y="796461"/>
                  </a:lnTo>
                  <a:lnTo>
                    <a:pt x="0" y="79646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000000">
                  <a:alpha val="49804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57150"/>
              <a:ext cx="1577243" cy="8536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11109722" y="2134744"/>
            <a:ext cx="5105864" cy="19084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99"/>
              </a:lnSpc>
            </a:pPr>
            <a:r>
              <a:rPr lang="en-US" sz="2999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Health conscious individuals, Tourists, Travelers, Outdoor workers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1572448" y="1125254"/>
            <a:ext cx="4643139" cy="695960"/>
          </a:xfrm>
          <a:prstGeom prst="rect">
            <a:avLst/>
          </a:prstGeom>
          <a:solidFill>
            <a:srgbClr val="FFBE40"/>
          </a:solidFill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500"/>
              </a:lnSpc>
            </a:pPr>
            <a:r>
              <a:rPr lang="en-US" sz="4400" b="1" dirty="0">
                <a:solidFill>
                  <a:srgbClr val="613F00"/>
                </a:solidFill>
                <a:latin typeface="DM Sans Bold"/>
                <a:ea typeface="DM Sans Bold"/>
                <a:cs typeface="DM Sans Bold"/>
                <a:sym typeface="DM Sans Bold"/>
              </a:rPr>
              <a:t>Target Audience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7543800" y="1758376"/>
            <a:ext cx="0" cy="8528624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3420781" y="531556"/>
            <a:ext cx="11446438" cy="1226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080"/>
              </a:lnSpc>
              <a:spcBef>
                <a:spcPct val="0"/>
              </a:spcBef>
            </a:pPr>
            <a:r>
              <a:rPr lang="en-US" sz="7200" b="1">
                <a:solidFill>
                  <a:srgbClr val="C98400"/>
                </a:solidFill>
                <a:latin typeface="DM Sans Bold"/>
                <a:ea typeface="DM Sans Bold"/>
                <a:cs typeface="DM Sans Bold"/>
                <a:sym typeface="DM Sans Bold"/>
              </a:rPr>
              <a:t>Working and Demo</a:t>
            </a:r>
          </a:p>
        </p:txBody>
      </p:sp>
      <p:pic>
        <p:nvPicPr>
          <p:cNvPr id="5" name="WhatsApp Video 2025-10-03 at 16.12.09_f2c6a042">
            <a:hlinkClick r:id="" action="ppaction://media"/>
            <a:extLst>
              <a:ext uri="{FF2B5EF4-FFF2-40B4-BE49-F238E27FC236}">
                <a16:creationId xmlns:a16="http://schemas.microsoft.com/office/drawing/2014/main" id="{EDEC9258-82EB-B1E4-9339-D28CB729D72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591800" y="2256971"/>
            <a:ext cx="3641725" cy="6477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5718430-FAF7-92EF-2638-EAB672D9C8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000" y="2256971"/>
            <a:ext cx="5638799" cy="577305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96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0" y="5796756"/>
            <a:ext cx="5703543" cy="4490244"/>
          </a:xfrm>
          <a:custGeom>
            <a:avLst/>
            <a:gdLst/>
            <a:ahLst/>
            <a:cxnLst/>
            <a:rect l="l" t="t" r="r" b="b"/>
            <a:pathLst>
              <a:path w="5703543" h="4490244">
                <a:moveTo>
                  <a:pt x="0" y="4490244"/>
                </a:moveTo>
                <a:lnTo>
                  <a:pt x="5703543" y="4490244"/>
                </a:lnTo>
                <a:lnTo>
                  <a:pt x="5703543" y="0"/>
                </a:lnTo>
                <a:lnTo>
                  <a:pt x="0" y="0"/>
                </a:lnTo>
                <a:lnTo>
                  <a:pt x="0" y="449024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4587794" y="6483050"/>
            <a:ext cx="3700206" cy="3803950"/>
          </a:xfrm>
          <a:custGeom>
            <a:avLst/>
            <a:gdLst/>
            <a:ahLst/>
            <a:cxnLst/>
            <a:rect l="l" t="t" r="r" b="b"/>
            <a:pathLst>
              <a:path w="3700206" h="3803950">
                <a:moveTo>
                  <a:pt x="0" y="0"/>
                </a:moveTo>
                <a:lnTo>
                  <a:pt x="3700206" y="0"/>
                </a:lnTo>
                <a:lnTo>
                  <a:pt x="3700206" y="3803950"/>
                </a:lnTo>
                <a:lnTo>
                  <a:pt x="0" y="38039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2786379" y="895350"/>
            <a:ext cx="12715243" cy="1226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080"/>
              </a:lnSpc>
              <a:spcBef>
                <a:spcPct val="0"/>
              </a:spcBef>
            </a:pPr>
            <a:r>
              <a:rPr lang="en-US" sz="7200" b="1">
                <a:solidFill>
                  <a:srgbClr val="C98400"/>
                </a:solidFill>
                <a:latin typeface="DM Sans Bold"/>
                <a:ea typeface="DM Sans Bold"/>
                <a:cs typeface="DM Sans Bold"/>
                <a:sym typeface="DM Sans Bold"/>
              </a:rPr>
              <a:t>Future Scope 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4860756" y="3107795"/>
            <a:ext cx="842787" cy="842787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984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20"/>
                </a:lnSpc>
              </a:pPr>
              <a:r>
                <a:rPr lang="en-US" sz="2800">
                  <a:solidFill>
                    <a:srgbClr val="FFFFFF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01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860756" y="4531853"/>
            <a:ext cx="842787" cy="842787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984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20"/>
                </a:lnSpc>
              </a:pPr>
              <a:r>
                <a:rPr lang="en-US" sz="2800">
                  <a:solidFill>
                    <a:srgbClr val="FFFFFF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02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4860756" y="6061656"/>
            <a:ext cx="842787" cy="842787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984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20"/>
                </a:lnSpc>
              </a:pPr>
              <a:r>
                <a:rPr lang="en-US" sz="2800">
                  <a:solidFill>
                    <a:srgbClr val="FFFFFF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03</a:t>
              </a:r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6315124" y="3165087"/>
            <a:ext cx="7045318" cy="1099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Wearable version (bracelet/watch)</a:t>
            </a:r>
          </a:p>
          <a:p>
            <a:pPr algn="l">
              <a:lnSpc>
                <a:spcPts val="4480"/>
              </a:lnSpc>
            </a:pPr>
            <a:endParaRPr lang="en-US" sz="3200">
              <a:solidFill>
                <a:srgbClr val="000000"/>
              </a:solidFill>
              <a:latin typeface="Glacial Indifference"/>
              <a:ea typeface="Glacial Indifference"/>
              <a:cs typeface="Glacial Indifference"/>
              <a:sym typeface="Glacial Indifference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6315124" y="4696936"/>
            <a:ext cx="7699793" cy="1099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Mobile app with data logging</a:t>
            </a:r>
          </a:p>
          <a:p>
            <a:pPr algn="l">
              <a:lnSpc>
                <a:spcPts val="4480"/>
              </a:lnSpc>
            </a:pPr>
            <a:endParaRPr lang="en-US" sz="3200">
              <a:solidFill>
                <a:srgbClr val="000000"/>
              </a:solidFill>
              <a:latin typeface="Glacial Indifference"/>
              <a:ea typeface="Glacial Indifference"/>
              <a:cs typeface="Glacial Indifference"/>
              <a:sym typeface="Glacial Indifference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6182096" y="7663076"/>
            <a:ext cx="4955083" cy="537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Solar-powered design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182096" y="6225381"/>
            <a:ext cx="9319526" cy="537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Cloud-based data logging for long-term analysis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4860756" y="7539180"/>
            <a:ext cx="842787" cy="842787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984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20"/>
                </a:lnSpc>
              </a:pPr>
              <a:r>
                <a:rPr lang="en-US" sz="2800">
                  <a:solidFill>
                    <a:srgbClr val="FFFFFF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04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58</TotalTime>
  <Words>87</Words>
  <Application>Microsoft Office PowerPoint</Application>
  <PresentationFormat>Custom</PresentationFormat>
  <Paragraphs>29</Paragraphs>
  <Slides>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3" baseType="lpstr">
      <vt:lpstr>DM Sans Bold</vt:lpstr>
      <vt:lpstr>Poppins</vt:lpstr>
      <vt:lpstr>Glacial Indifference</vt:lpstr>
      <vt:lpstr>Poppins Bold</vt:lpstr>
      <vt:lpstr>Calibri</vt:lpstr>
      <vt:lpstr>Arial</vt:lpstr>
      <vt:lpstr>DM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Realtime UV Monitoring</dc:title>
  <cp:lastModifiedBy>Irushi Sewmini</cp:lastModifiedBy>
  <cp:revision>2</cp:revision>
  <dcterms:created xsi:type="dcterms:W3CDTF">2006-08-16T00:00:00Z</dcterms:created>
  <dcterms:modified xsi:type="dcterms:W3CDTF">2025-10-03T10:59:04Z</dcterms:modified>
  <dc:identifier>DAG0bgU6_0Y</dc:identifier>
</cp:coreProperties>
</file>